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9" r:id="rId2"/>
    <p:sldId id="281" r:id="rId3"/>
    <p:sldId id="276" r:id="rId4"/>
    <p:sldId id="283" r:id="rId5"/>
    <p:sldId id="265" r:id="rId6"/>
    <p:sldId id="282" r:id="rId7"/>
  </p:sldIdLst>
  <p:sldSz cx="12192000" cy="6858000"/>
  <p:notesSz cx="6858000" cy="9144000"/>
  <p:embeddedFontLst>
    <p:embeddedFont>
      <p:font typeface="Noto Sans SC" panose="02010600030101010101" charset="-122"/>
      <p:regular r:id="rId8"/>
    </p:embeddedFont>
    <p:embeddedFont>
      <p:font typeface="Microsoft Yahei" panose="020B0503020204020204" pitchFamily="34" charset="-122"/>
      <p:regular r:id="rId9"/>
      <p:bold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93" d="100"/>
          <a:sy n="93" d="100"/>
        </p:scale>
        <p:origin x="52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25731" y="955050"/>
            <a:ext cx="4297680" cy="1522429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altLang="zh-CN" sz="8025" b="1" dirty="0">
                <a:solidFill>
                  <a:schemeClr val="accent1">
                    <a:alpha val="100000"/>
                  </a:schemeClr>
                </a:solidFill>
                <a:latin typeface="+mn-ea"/>
                <a:cs typeface="Noto Sans SC"/>
              </a:rPr>
              <a:t>stacking</a:t>
            </a:r>
            <a:endParaRPr lang="en-US" sz="8025" b="1" dirty="0">
              <a:solidFill>
                <a:schemeClr val="accent1">
                  <a:alpha val="100000"/>
                </a:schemeClr>
              </a:solidFill>
              <a:latin typeface="+mn-ea"/>
              <a:cs typeface="Noto Sans SC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114800" y="2635110"/>
            <a:ext cx="5948047" cy="15877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zh-CN" altLang="en-US" sz="4400" b="0" i="0" dirty="0">
                <a:effectLst/>
                <a:latin typeface="-apple-system"/>
              </a:rPr>
              <a:t>堆叠泛化</a:t>
            </a:r>
            <a:endParaRPr lang="en-US" sz="4275" b="1" dirty="0">
              <a:solidFill>
                <a:srgbClr val="152815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46164" y="4668548"/>
            <a:ext cx="3135630" cy="595350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endParaRPr lang="en-US" sz="2400" dirty="0">
              <a:solidFill>
                <a:srgbClr val="000000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zh-CN" sz="3000" b="1" dirty="0">
                <a:solidFill>
                  <a:schemeClr val="dk2">
                    <a:alpha val="100000"/>
                  </a:schemeClr>
                </a:solidFill>
                <a:latin typeface="+mj-ea"/>
                <a:ea typeface="+mj-ea"/>
                <a:cs typeface="Noto Sans SC"/>
              </a:rPr>
              <a:t>Stacking</a:t>
            </a: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+mj-ea"/>
                <a:ea typeface="+mj-ea"/>
                <a:cs typeface="Noto Sans SC"/>
              </a:rPr>
              <a:t>概述</a:t>
            </a:r>
            <a:endParaRPr lang="en-US" altLang="zh-CN" sz="3000" b="1" dirty="0">
              <a:solidFill>
                <a:schemeClr val="dk2">
                  <a:alpha val="100000"/>
                </a:schemeClr>
              </a:solidFill>
              <a:latin typeface="+mj-ea"/>
              <a:ea typeface="+mj-ea"/>
              <a:cs typeface="Noto Sans SC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37512" y="166430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321322" y="1536700"/>
            <a:ext cx="6891292" cy="10836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0" i="0" dirty="0">
                <a:effectLst/>
                <a:latin typeface="+mn-ea"/>
              </a:rPr>
              <a:t>Stacking(</a:t>
            </a:r>
            <a:r>
              <a:rPr lang="zh-CN" altLang="en-US" sz="1400" b="0" i="0" dirty="0">
                <a:effectLst/>
                <a:latin typeface="+mn-ea"/>
              </a:rPr>
              <a:t>有时候也称之为</a:t>
            </a:r>
            <a:r>
              <a:rPr lang="en-US" altLang="zh-CN" sz="1400" b="0" i="0" dirty="0">
                <a:effectLst/>
                <a:latin typeface="+mn-ea"/>
              </a:rPr>
              <a:t>stacked generalization</a:t>
            </a:r>
            <a:r>
              <a:rPr lang="zh-CN" altLang="en-US" sz="1400" b="0" i="0" dirty="0">
                <a:effectLst/>
                <a:latin typeface="+mn-ea"/>
              </a:rPr>
              <a:t>，堆叠泛化</a:t>
            </a:r>
            <a:r>
              <a:rPr lang="en-US" altLang="zh-CN" sz="1400" b="0" i="0" dirty="0">
                <a:effectLst/>
                <a:latin typeface="+mn-ea"/>
              </a:rPr>
              <a:t>)</a:t>
            </a:r>
            <a:r>
              <a:rPr lang="zh-CN" altLang="en-US" sz="1400" b="0" i="0" dirty="0">
                <a:effectLst/>
                <a:latin typeface="+mn-ea"/>
              </a:rPr>
              <a:t>是指训练一个模型用于组合 </a:t>
            </a:r>
            <a:r>
              <a:rPr lang="en-US" altLang="zh-CN" sz="1400" b="0" i="0" dirty="0">
                <a:effectLst/>
                <a:latin typeface="+mn-ea"/>
              </a:rPr>
              <a:t>(combine)</a:t>
            </a:r>
            <a:r>
              <a:rPr lang="zh-CN" altLang="en-US" sz="1400" b="0" i="0" dirty="0">
                <a:effectLst/>
                <a:latin typeface="+mn-ea"/>
              </a:rPr>
              <a:t>其他各个模型。即首先我们先训练多个不同的模型，然后再以之前训练的各个模型的输出为输入来训练一个模型，以得到一个最终的输出。</a:t>
            </a:r>
          </a:p>
          <a:p>
            <a:pPr>
              <a:lnSpc>
                <a:spcPct val="140000"/>
              </a:lnSpc>
            </a:pPr>
            <a:endParaRPr lang="en-US" altLang="zh-CN" sz="1400" b="1" dirty="0">
              <a:solidFill>
                <a:schemeClr val="dk2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537512" y="338462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8" name="AutoShape 8"/>
          <p:cNvSpPr/>
          <p:nvPr/>
        </p:nvSpPr>
        <p:spPr>
          <a:xfrm>
            <a:off x="537512" y="510495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10" name="TextBox 10"/>
          <p:cNvSpPr txBox="1"/>
          <p:nvPr/>
        </p:nvSpPr>
        <p:spPr>
          <a:xfrm>
            <a:off x="1321322" y="3414677"/>
            <a:ext cx="6891292" cy="107443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l">
              <a:spcBef>
                <a:spcPts val="600"/>
              </a:spcBef>
              <a:spcAft>
                <a:spcPts val="1800"/>
              </a:spcAft>
            </a:pPr>
            <a:r>
              <a:rPr lang="zh-CN" altLang="en-US" sz="1400" b="0" i="0" dirty="0">
                <a:effectLst/>
                <a:latin typeface="+mn-ea"/>
              </a:rPr>
              <a:t>如果可以选用任意一个组合算法，那么理论上，</a:t>
            </a:r>
            <a:r>
              <a:rPr lang="en-US" altLang="zh-CN" sz="1400" b="0" i="0" dirty="0">
                <a:effectLst/>
                <a:latin typeface="+mn-ea"/>
              </a:rPr>
              <a:t>Stacking</a:t>
            </a:r>
            <a:r>
              <a:rPr lang="zh-CN" altLang="en-US" sz="1400" b="0" i="0" dirty="0">
                <a:effectLst/>
                <a:latin typeface="+mn-ea"/>
              </a:rPr>
              <a:t>可以表示前面提到的各种</a:t>
            </a:r>
            <a:r>
              <a:rPr lang="en-US" altLang="zh-CN" sz="1400" b="0" i="0" dirty="0">
                <a:effectLst/>
                <a:latin typeface="+mn-ea"/>
              </a:rPr>
              <a:t>Ensemble</a:t>
            </a:r>
            <a:r>
              <a:rPr lang="zh-CN" altLang="en-US" sz="1400" b="0" i="0" dirty="0">
                <a:effectLst/>
                <a:latin typeface="+mn-ea"/>
              </a:rPr>
              <a:t>方法。然而，实际中，我们通常使用单层</a:t>
            </a:r>
            <a:r>
              <a:rPr lang="en-US" altLang="zh-CN" sz="1400" b="0" i="0" dirty="0">
                <a:effectLst/>
                <a:latin typeface="+mn-ea"/>
              </a:rPr>
              <a:t>logistic</a:t>
            </a:r>
            <a:r>
              <a:rPr lang="zh-CN" altLang="en-US" sz="1400" b="0" i="0" dirty="0">
                <a:effectLst/>
                <a:latin typeface="+mn-ea"/>
              </a:rPr>
              <a:t>回归作为</a:t>
            </a:r>
            <a:r>
              <a:rPr lang="zh-CN" altLang="en-US" sz="1400" dirty="0">
                <a:latin typeface="+mn-ea"/>
              </a:rPr>
              <a:t>组合</a:t>
            </a:r>
            <a:r>
              <a:rPr lang="zh-CN" altLang="en-US" sz="1400" b="0" i="0" dirty="0">
                <a:effectLst/>
                <a:latin typeface="+mn-ea"/>
              </a:rPr>
              <a:t>模型</a:t>
            </a:r>
            <a:r>
              <a:rPr lang="zh-CN" altLang="en-US" sz="1400" b="0" i="0" dirty="0">
                <a:effectLst/>
                <a:latin typeface="-apple-system"/>
              </a:rPr>
              <a:t>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9200" y="5125887"/>
            <a:ext cx="6891292" cy="109292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l">
              <a:spcBef>
                <a:spcPts val="600"/>
              </a:spcBef>
              <a:spcAft>
                <a:spcPts val="1800"/>
              </a:spcAft>
            </a:pPr>
            <a:r>
              <a:rPr lang="zh-CN" altLang="en-US" sz="1400" b="0" i="0" dirty="0">
                <a:effectLst/>
                <a:latin typeface="+mn-ea"/>
              </a:rPr>
              <a:t>注意：</a:t>
            </a:r>
            <a:r>
              <a:rPr lang="en-US" altLang="zh-CN" sz="1400" b="0" i="0" dirty="0">
                <a:effectLst/>
                <a:latin typeface="+mn-ea"/>
              </a:rPr>
              <a:t>Stacking</a:t>
            </a:r>
            <a:r>
              <a:rPr lang="zh-CN" altLang="en-US" sz="1400" b="0" i="0" dirty="0">
                <a:effectLst/>
                <a:latin typeface="+mn-ea"/>
              </a:rPr>
              <a:t>有两层，一层是不同的基学习器，第二个是用于组合基学习器的元学习器</a:t>
            </a:r>
          </a:p>
        </p:txBody>
      </p:sp>
      <p:cxnSp>
        <p:nvCxnSpPr>
          <p:cNvPr id="13" name="Connector 13"/>
          <p:cNvCxnSpPr/>
          <p:nvPr/>
        </p:nvCxnSpPr>
        <p:spPr>
          <a:xfrm>
            <a:off x="856577" y="2403263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Connector 14"/>
          <p:cNvCxnSpPr/>
          <p:nvPr/>
        </p:nvCxnSpPr>
        <p:spPr>
          <a:xfrm>
            <a:off x="856577" y="4124852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5"/>
          <p:cNvSpPr txBox="1"/>
          <p:nvPr/>
        </p:nvSpPr>
        <p:spPr>
          <a:xfrm>
            <a:off x="688937" y="1685237"/>
            <a:ext cx="335280" cy="5962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8925" y="3405562"/>
            <a:ext cx="535305" cy="5962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8925" y="5125887"/>
            <a:ext cx="535305" cy="5962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76023" y="265328"/>
            <a:ext cx="11239500" cy="82663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3000" b="1" dirty="0">
                <a:solidFill>
                  <a:schemeClr val="dk2">
                    <a:alpha val="100000"/>
                  </a:schemeClr>
                </a:solidFill>
                <a:latin typeface="+mj-ea"/>
                <a:ea typeface="+mj-ea"/>
                <a:cs typeface="Noto Sans SC"/>
              </a:rPr>
              <a:t>Stacking</a:t>
            </a: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+mj-ea"/>
                <a:ea typeface="+mj-ea"/>
                <a:cs typeface="Noto Sans SC"/>
              </a:rPr>
              <a:t>基本步骤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+mj-ea"/>
              <a:ea typeface="+mj-ea"/>
              <a:cs typeface="Noto Sans SC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619589" y="4825850"/>
            <a:ext cx="765990" cy="4724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325" b="1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19589" y="3056920"/>
            <a:ext cx="765990" cy="4724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325" b="1" dirty="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8C32AC-3B22-8D0B-5530-75F492925AEC}"/>
              </a:ext>
            </a:extLst>
          </p:cNvPr>
          <p:cNvSpPr txBox="1"/>
          <p:nvPr/>
        </p:nvSpPr>
        <p:spPr>
          <a:xfrm>
            <a:off x="990600" y="1559710"/>
            <a:ext cx="10287000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1800"/>
              </a:spcAft>
            </a:pPr>
            <a:endParaRPr lang="en-US" altLang="zh-CN" b="0" i="0" dirty="0">
              <a:effectLst/>
              <a:latin typeface="-apple-system"/>
            </a:endParaRPr>
          </a:p>
          <a:p>
            <a:pPr algn="l">
              <a:spcBef>
                <a:spcPts val="6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en-US" b="0" i="0" dirty="0">
                <a:effectLst/>
                <a:latin typeface="-apple-system"/>
              </a:rPr>
              <a:t>使用不同的基础模型进行训练和预测，得到每个基础模型的预测结果。</a:t>
            </a:r>
          </a:p>
          <a:p>
            <a:pPr algn="l">
              <a:spcBef>
                <a:spcPts val="6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en-US" b="0" i="0" dirty="0">
                <a:effectLst/>
                <a:latin typeface="-apple-system"/>
              </a:rPr>
              <a:t>将这些预测结果作为新的特征，组合成一个新的训练数据集。</a:t>
            </a:r>
          </a:p>
          <a:p>
            <a:pPr algn="l">
              <a:spcBef>
                <a:spcPts val="6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en-US" b="0" i="0" dirty="0">
                <a:effectLst/>
                <a:latin typeface="-apple-system"/>
              </a:rPr>
              <a:t>使用这个新的训练数据集来训练一个元模型，例如逻辑回归、决策树等。</a:t>
            </a:r>
          </a:p>
          <a:p>
            <a:pPr algn="l">
              <a:spcBef>
                <a:spcPts val="6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en-US" b="0" i="0" dirty="0">
                <a:effectLst/>
                <a:latin typeface="-apple-system"/>
              </a:rPr>
              <a:t>最后，使用训练好的元模型来对测试数据进行预测。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43000" y="3733800"/>
            <a:ext cx="10076510" cy="3050402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481754" y="4510746"/>
            <a:ext cx="10247021" cy="214556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l">
              <a:buNone/>
            </a:pP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Stacking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为了避免过拟合的风险，常常伴随着交叉验证操作，这张图表示训练模型时使用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+mn-ea"/>
              </a:rPr>
              <a:t>5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折交叉验证</a:t>
            </a:r>
            <a:endParaRPr lang="zh-CN" altLang="en-US" b="0" i="0" dirty="0">
              <a:effectLst/>
              <a:latin typeface="+mn-ea"/>
            </a:endParaRPr>
          </a:p>
          <a:p>
            <a:pPr algn="l">
              <a:buNone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一、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5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折交叉验证基础原理</a:t>
            </a:r>
          </a:p>
          <a:p>
            <a:pPr algn="l">
              <a:buNone/>
            </a:pPr>
            <a:r>
              <a:rPr lang="en-US" altLang="zh-CN" b="0" i="0" dirty="0">
                <a:effectLst/>
                <a:latin typeface="+mn-ea"/>
              </a:rPr>
              <a:t>5 </a:t>
            </a:r>
            <a:r>
              <a:rPr lang="zh-CN" altLang="en-US" b="0" i="0" dirty="0">
                <a:effectLst/>
                <a:latin typeface="+mn-ea"/>
              </a:rPr>
              <a:t>折交叉验证，即将训练数据划分为 </a:t>
            </a:r>
            <a:r>
              <a:rPr lang="en-US" altLang="zh-CN" b="0" i="0" dirty="0">
                <a:effectLst/>
                <a:latin typeface="+mn-ea"/>
              </a:rPr>
              <a:t>5 </a:t>
            </a:r>
            <a:r>
              <a:rPr lang="zh-CN" altLang="en-US" b="0" i="0" dirty="0">
                <a:effectLst/>
                <a:latin typeface="+mn-ea"/>
              </a:rPr>
              <a:t>份。每次拿出 </a:t>
            </a:r>
            <a:r>
              <a:rPr lang="en-US" altLang="zh-CN" b="0" i="0" dirty="0">
                <a:effectLst/>
                <a:latin typeface="+mn-ea"/>
              </a:rPr>
              <a:t>4 </a:t>
            </a:r>
            <a:r>
              <a:rPr lang="zh-CN" altLang="en-US" b="0" i="0" dirty="0">
                <a:effectLst/>
                <a:latin typeface="+mn-ea"/>
              </a:rPr>
              <a:t>份作为训练集（</a:t>
            </a:r>
            <a:r>
              <a:rPr lang="en-US" altLang="zh-CN" b="0" i="0" dirty="0">
                <a:effectLst/>
                <a:latin typeface="+mn-ea"/>
              </a:rPr>
              <a:t>training learn </a:t>
            </a:r>
            <a:r>
              <a:rPr lang="zh-CN" altLang="en-US" b="0" i="0" dirty="0">
                <a:effectLst/>
                <a:latin typeface="+mn-ea"/>
              </a:rPr>
              <a:t>），</a:t>
            </a:r>
            <a:r>
              <a:rPr lang="en-US" altLang="zh-CN" b="0" i="0" dirty="0">
                <a:effectLst/>
                <a:latin typeface="+mn-ea"/>
              </a:rPr>
              <a:t>1 </a:t>
            </a:r>
            <a:r>
              <a:rPr lang="zh-CN" altLang="en-US" b="0" i="0" dirty="0">
                <a:effectLst/>
                <a:latin typeface="+mn-ea"/>
              </a:rPr>
              <a:t>份作为测试集（</a:t>
            </a:r>
            <a:r>
              <a:rPr lang="en-US" altLang="zh-CN" b="0" i="0" dirty="0">
                <a:effectLst/>
                <a:latin typeface="+mn-ea"/>
              </a:rPr>
              <a:t>testing predict </a:t>
            </a:r>
            <a:r>
              <a:rPr lang="zh-CN" altLang="en-US" b="0" i="0" dirty="0">
                <a:effectLst/>
                <a:latin typeface="+mn-ea"/>
              </a:rPr>
              <a:t>）。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82663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3000" b="1" dirty="0">
                <a:solidFill>
                  <a:schemeClr val="dk2">
                    <a:alpha val="100000"/>
                  </a:schemeClr>
                </a:solidFill>
                <a:latin typeface="+mj-ea"/>
                <a:ea typeface="+mj-ea"/>
                <a:cs typeface="Noto Sans SC"/>
              </a:rPr>
              <a:t>Stacking</a:t>
            </a: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+mj-ea"/>
                <a:ea typeface="+mj-ea"/>
                <a:cs typeface="Noto Sans SC"/>
              </a:rPr>
              <a:t>原理讲解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+mj-ea"/>
              <a:ea typeface="+mj-ea"/>
              <a:cs typeface="Noto Sans SC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DC2DBD0-2D23-25FB-A728-DE5DF6B73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37" y="1040851"/>
            <a:ext cx="9341403" cy="334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066800" y="990600"/>
            <a:ext cx="10058400" cy="53721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l">
              <a:buNone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二、具体操作步骤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第一轮交叉验证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对当前划分出的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+mn-ea"/>
              </a:rPr>
              <a:t>testing predict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进行预测，得到其预测值，记为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+mn-ea"/>
              </a:rPr>
              <a:t>a1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用训练好的模型对原始整个测试数据（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+mn-ea"/>
              </a:rPr>
              <a:t>testing data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）进行预测，得到相应预测值，记为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+mn-ea"/>
              </a:rPr>
              <a:t>b1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重复操作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：由于是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+mn-ea"/>
              </a:rPr>
              <a:t>5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折交叉验证，上述过程需重复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+mn-ea"/>
              </a:rPr>
              <a:t>5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次。最终会得到针对每次划分的测试数据预测的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+mn-ea"/>
              </a:rPr>
              <a:t>5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组数据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+mn-ea"/>
              </a:rPr>
              <a:t>a1, a2, a3, a4, a5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；以及针对原始测试集的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+mn-ea"/>
              </a:rPr>
              <a:t>5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组数据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+mn-ea"/>
              </a:rPr>
              <a:t>b1, b2, b3, b4, b5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数据整合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将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+mn-ea"/>
              </a:rPr>
              <a:t>a1, a2, a3, a4, a5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拼接起来，形成一个矩阵，记为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+mn-ea"/>
              </a:rPr>
              <a:t>A1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，这其实是对原来整个训练数据的预测值集合。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对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+mn-ea"/>
              </a:rPr>
              <a:t>b1, b2, b3, b4, b5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各部分相加取平均值，得到一个矩阵，记为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+mn-ea"/>
              </a:rPr>
              <a:t>B1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。</a:t>
            </a:r>
          </a:p>
          <a:p>
            <a:pPr algn="l">
              <a:buNone/>
            </a:pP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4.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对其他的基模型进行同样的操作，假设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stacking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中共选取了五个基模型，那么经过上面的操作后，我们就会得到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A1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、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A2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、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A3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、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A4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、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A5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，和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B1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、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B2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、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B3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、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B4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、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B5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。此时我们再将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A1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、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A2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、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A3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、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A4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、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A5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合并在一起作为训练集，将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B1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、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B2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、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B3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、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B4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、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B5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作为测试集，来训练和测试我们的元模型。这样就以五折交叉验证的方式实现了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+mn-ea"/>
              </a:rPr>
              <a:t>Stacking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+mn-ea"/>
              </a:rPr>
              <a:t>方法。</a:t>
            </a:r>
          </a:p>
          <a:p>
            <a:pPr>
              <a:lnSpc>
                <a:spcPct val="140000"/>
              </a:lnSpc>
            </a:pPr>
            <a:endParaRPr lang="en-US" sz="1350" dirty="0">
              <a:solidFill>
                <a:schemeClr val="dk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>
                <a:solidFill>
                  <a:schemeClr val="dk2">
                    <a:alpha val="100000"/>
                  </a:schemeClr>
                </a:solidFill>
                <a:latin typeface="+mn-ea"/>
                <a:cs typeface="Noto Sans SC"/>
              </a:rPr>
              <a:t>Stacking</a:t>
            </a: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+mn-ea"/>
                <a:cs typeface="Noto Sans SC"/>
              </a:rPr>
              <a:t>代码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+mn-ea"/>
              <a:cs typeface="Noto Sans SC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5334" r="25334"/>
          <a:stretch>
            <a:fillRect/>
          </a:stretch>
        </p:blipFill>
        <p:spPr>
          <a:xfrm>
            <a:off x="476023" y="1295400"/>
            <a:ext cx="2540518" cy="484945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40584" y="1249666"/>
            <a:ext cx="7556016" cy="4008133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endParaRPr lang="en-US" sz="2000" b="1" dirty="0">
              <a:solidFill>
                <a:schemeClr val="accent1">
                  <a:alpha val="100000"/>
                </a:schemeClr>
              </a:solidFill>
              <a:latin typeface="+mn-ea"/>
              <a:cs typeface="Noto Sans SC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C1DA10-E60C-D5A2-9BE5-89B7DE609DA4}"/>
              </a:ext>
            </a:extLst>
          </p:cNvPr>
          <p:cNvSpPr txBox="1"/>
          <p:nvPr/>
        </p:nvSpPr>
        <p:spPr>
          <a:xfrm>
            <a:off x="2917971" y="1249666"/>
            <a:ext cx="8458200" cy="4617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D2FE0C-4C27-7B2D-310A-07099B009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590" y="951586"/>
            <a:ext cx="6757365" cy="22445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B54EBE4-CC20-6175-7630-10BE13E90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43"/>
          <a:stretch/>
        </p:blipFill>
        <p:spPr>
          <a:xfrm>
            <a:off x="4165590" y="2854715"/>
            <a:ext cx="6757365" cy="29546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D23497E-24A8-CEBB-8A9C-02160B4C9CB0}"/>
              </a:ext>
            </a:extLst>
          </p:cNvPr>
          <p:cNvSpPr txBox="1"/>
          <p:nvPr/>
        </p:nvSpPr>
        <p:spPr>
          <a:xfrm>
            <a:off x="2667000" y="1249666"/>
            <a:ext cx="135372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选取不同的基模型</a:t>
            </a:r>
            <a:endParaRPr lang="en-US" altLang="zh-CN" sz="1600" dirty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以逻辑回归定义元模型</a:t>
            </a:r>
            <a:endParaRPr lang="en-US" altLang="zh-CN" sz="1600" dirty="0">
              <a:latin typeface="+mn-ea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选取不同的元学习器输入进行对比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EFFBFF"/>
      </a:lt1>
      <a:dk2>
        <a:srgbClr val="002F40"/>
      </a:dk2>
      <a:lt2>
        <a:srgbClr val="FFFFFF"/>
      </a:lt2>
      <a:accent1>
        <a:srgbClr val="3045FD"/>
      </a:accent1>
      <a:accent2>
        <a:srgbClr val="0085FF"/>
      </a:accent2>
      <a:accent3>
        <a:srgbClr val="2947E8"/>
      </a:accent3>
      <a:accent4>
        <a:srgbClr val="3CD6DF"/>
      </a:accent4>
      <a:accent5>
        <a:srgbClr val="73DDE3"/>
      </a:accent5>
      <a:accent6>
        <a:srgbClr val="FFC67C"/>
      </a:accent6>
      <a:hlink>
        <a:srgbClr val="00B6FF"/>
      </a:hlink>
      <a:folHlink>
        <a:srgbClr val="00B6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591</Words>
  <Application>Microsoft Office PowerPoint</Application>
  <PresentationFormat>宽屏</PresentationFormat>
  <Paragraphs>38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Microsoft Yahei</vt:lpstr>
      <vt:lpstr>Arial</vt:lpstr>
      <vt:lpstr>Calibri</vt:lpstr>
      <vt:lpstr>Noto Sans SC</vt:lpstr>
      <vt:lpstr>-apple-system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子超 袁</cp:lastModifiedBy>
  <cp:revision>18</cp:revision>
  <dcterms:created xsi:type="dcterms:W3CDTF">2006-08-16T00:00:00Z</dcterms:created>
  <dcterms:modified xsi:type="dcterms:W3CDTF">2025-04-21T15:32:29Z</dcterms:modified>
</cp:coreProperties>
</file>